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F4336C-58D8-4902-980E-DE0D3B6AD5DA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7E98DA-FA07-4B18-AA44-F3CF5B0284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403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3FBA4-3104-4995-8E67-6BB7DBEC1D20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12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3FBA4-3104-4995-8E67-6BB7DBEC1D20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6073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FE50-DDE7-4B59-8A2E-7C0931E1871C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26E0E-EEBF-440F-8334-A1C9EE5F28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9253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FE50-DDE7-4B59-8A2E-7C0931E1871C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26E0E-EEBF-440F-8334-A1C9EE5F28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6614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FE50-DDE7-4B59-8A2E-7C0931E1871C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26E0E-EEBF-440F-8334-A1C9EE5F28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200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слайд с нумерацией текст без градиен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подложка низ">
            <a:extLst>
              <a:ext uri="{FF2B5EF4-FFF2-40B4-BE49-F238E27FC236}">
                <a16:creationId xmlns:a16="http://schemas.microsoft.com/office/drawing/2014/main" xmlns="" id="{97AE5BD3-FDB2-8EE3-2EFB-25E1E5EB64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0" y="6432640"/>
            <a:ext cx="12192000" cy="4318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652CF90-58B3-ECFE-68B3-98F837B2501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333361" y="6490800"/>
            <a:ext cx="185039" cy="344488"/>
          </a:xfrm>
          <a:prstGeom prst="rect">
            <a:avLst/>
          </a:prstGeom>
        </p:spPr>
      </p:pic>
      <p:pic>
        <p:nvPicPr>
          <p:cNvPr id="2" name="подложка верх">
            <a:extLst>
              <a:ext uri="{FF2B5EF4-FFF2-40B4-BE49-F238E27FC236}">
                <a16:creationId xmlns:a16="http://schemas.microsoft.com/office/drawing/2014/main" xmlns="" id="{EA503C5E-19FF-CDB3-D858-9EF32AA8B45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0" y="0"/>
            <a:ext cx="12192000" cy="825500"/>
          </a:xfrm>
          <a:prstGeom prst="rect">
            <a:avLst/>
          </a:prstGeom>
        </p:spPr>
      </p:pic>
      <p:sp>
        <p:nvSpPr>
          <p:cNvPr id="15" name="номер слайда">
            <a:extLst>
              <a:ext uri="{FF2B5EF4-FFF2-40B4-BE49-F238E27FC236}">
                <a16:creationId xmlns:a16="http://schemas.microsoft.com/office/drawing/2014/main" xmlns="" id="{B0192E9C-0587-46D7-B640-5DB8DCFDD1C2}"/>
              </a:ext>
            </a:extLst>
          </p:cNvPr>
          <p:cNvSpPr txBox="1"/>
          <p:nvPr userDrawn="1"/>
        </p:nvSpPr>
        <p:spPr>
          <a:xfrm>
            <a:off x="11569955" y="6538913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79A4F07-433A-49CF-9D7D-A63F9F1FBCD5}" type="slidenum">
              <a:rPr lang="ru-RU" sz="1200" smtClean="0">
                <a:solidFill>
                  <a:srgbClr val="1C2D38"/>
                </a:solidFill>
                <a:latin typeface="PermianSlabSerifTypeface" panose="02000000000000000000" pitchFamily="50" charset="0"/>
              </a:rPr>
              <a:pPr algn="r"/>
              <a:t>‹#›</a:t>
            </a:fld>
            <a:endParaRPr lang="ru-RU" sz="1200" dirty="0">
              <a:solidFill>
                <a:srgbClr val="1C2D38"/>
              </a:solidFill>
              <a:latin typeface="PermianSlabSerifTypeface" panose="02000000000000000000" pitchFamily="50" charset="0"/>
            </a:endParaRPr>
          </a:p>
        </p:txBody>
      </p:sp>
      <p:sp>
        <p:nvSpPr>
          <p:cNvPr id="21" name="ОГВ">
            <a:extLst>
              <a:ext uri="{FF2B5EF4-FFF2-40B4-BE49-F238E27FC236}">
                <a16:creationId xmlns:a16="http://schemas.microsoft.com/office/drawing/2014/main" xmlns="" id="{AD1D463F-DBEB-45E4-97C4-FFE547832A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558" y="6494443"/>
            <a:ext cx="2520950" cy="338137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800" baseline="0">
                <a:solidFill>
                  <a:srgbClr val="1C2D38"/>
                </a:solidFill>
                <a:latin typeface="PermianSlabSerifTypeface" panose="02000000000000000000" pitchFamily="50" charset="0"/>
              </a:defRPr>
            </a:lvl1pPr>
            <a:lvl2pPr>
              <a:defRPr sz="800">
                <a:solidFill>
                  <a:schemeClr val="bg1"/>
                </a:solidFill>
              </a:defRPr>
            </a:lvl2pPr>
            <a:lvl3pPr>
              <a:defRPr sz="800">
                <a:solidFill>
                  <a:schemeClr val="bg1"/>
                </a:solidFill>
              </a:defRPr>
            </a:lvl3pPr>
            <a:lvl4pPr>
              <a:defRPr sz="800">
                <a:solidFill>
                  <a:schemeClr val="bg1"/>
                </a:solidFill>
              </a:defRPr>
            </a:lvl4pPr>
            <a:lvl5pPr>
              <a:defRPr sz="800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МИНИСТЕРСТВО ОБРАЗОВАНИЯ И НАУКИ</a:t>
            </a:r>
            <a:br>
              <a:rPr lang="ru-RU" dirty="0"/>
            </a:br>
            <a:r>
              <a:rPr lang="ru-RU" dirty="0"/>
              <a:t>ПЕРМСКОГО КРАЯ</a:t>
            </a:r>
          </a:p>
        </p:txBody>
      </p:sp>
      <p:sp>
        <p:nvSpPr>
          <p:cNvPr id="24" name="Заголовок слайда" descr="заголовок слайда">
            <a:extLst>
              <a:ext uri="{FF2B5EF4-FFF2-40B4-BE49-F238E27FC236}">
                <a16:creationId xmlns:a16="http://schemas.microsoft.com/office/drawing/2014/main" xmlns="" id="{D5FED76D-EFC9-4B34-9A58-87FF8189E21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35360" y="49213"/>
            <a:ext cx="11521280" cy="715962"/>
          </a:xfrm>
        </p:spPr>
        <p:txBody>
          <a:bodyPr anchor="ctr">
            <a:normAutofit/>
          </a:bodyPr>
          <a:lstStyle>
            <a:lvl1pPr marL="0" indent="0">
              <a:buNone/>
              <a:defRPr sz="2400">
                <a:solidFill>
                  <a:srgbClr val="1C2D38"/>
                </a:solidFill>
                <a:latin typeface="PermianSlabSerifTypeface" panose="02000000000000000000" pitchFamily="50" charset="0"/>
              </a:defRPr>
            </a:lvl1pPr>
            <a:lvl2pPr>
              <a:defRPr>
                <a:solidFill>
                  <a:schemeClr val="bg1"/>
                </a:solidFill>
                <a:latin typeface="+mj-lt"/>
              </a:defRPr>
            </a:lvl2pPr>
            <a:lvl3pPr>
              <a:defRPr>
                <a:solidFill>
                  <a:schemeClr val="bg1"/>
                </a:solidFill>
                <a:latin typeface="+mj-lt"/>
              </a:defRPr>
            </a:lvl3pPr>
            <a:lvl4pPr>
              <a:defRPr>
                <a:solidFill>
                  <a:schemeClr val="bg1"/>
                </a:solidFill>
                <a:latin typeface="+mj-lt"/>
              </a:defRPr>
            </a:lvl4pPr>
            <a:lvl5pPr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ru-RU" dirty="0"/>
              <a:t>Заголовок слайда</a:t>
            </a:r>
          </a:p>
        </p:txBody>
      </p:sp>
      <p:sp>
        <p:nvSpPr>
          <p:cNvPr id="26" name="Область контента" descr="область контента">
            <a:extLst>
              <a:ext uri="{FF2B5EF4-FFF2-40B4-BE49-F238E27FC236}">
                <a16:creationId xmlns:a16="http://schemas.microsoft.com/office/drawing/2014/main" xmlns="" id="{623B89AF-1D16-46F5-8A69-E8DD306D616F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335360" y="1700808"/>
            <a:ext cx="11521280" cy="4536504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1C2D38"/>
                </a:solidFill>
                <a:latin typeface="Montserrat" panose="00000500000000000000" pitchFamily="2" charset="-52"/>
              </a:defRPr>
            </a:lvl1pPr>
            <a:lvl2pPr marL="457200" indent="0">
              <a:buNone/>
              <a:defRPr sz="1400">
                <a:solidFill>
                  <a:srgbClr val="1C2D38"/>
                </a:solidFill>
                <a:latin typeface="Montserrat" panose="00000500000000000000" pitchFamily="2" charset="-52"/>
              </a:defRPr>
            </a:lvl2pPr>
            <a:lvl3pPr marL="914400" indent="0">
              <a:buNone/>
              <a:defRPr sz="1400">
                <a:solidFill>
                  <a:srgbClr val="1C2D38"/>
                </a:solidFill>
                <a:latin typeface="Montserrat" panose="00000500000000000000" pitchFamily="2" charset="-52"/>
              </a:defRPr>
            </a:lvl3pPr>
            <a:lvl4pPr marL="1371600" indent="0">
              <a:buNone/>
              <a:defRPr sz="1400">
                <a:solidFill>
                  <a:srgbClr val="1C2D38"/>
                </a:solidFill>
                <a:latin typeface="Montserrat" panose="00000500000000000000" pitchFamily="2" charset="-52"/>
              </a:defRPr>
            </a:lvl4pPr>
            <a:lvl5pPr marL="1828800" indent="0">
              <a:buNone/>
              <a:defRPr sz="1400">
                <a:solidFill>
                  <a:srgbClr val="1C2D38"/>
                </a:solidFill>
                <a:latin typeface="Montserrat" panose="00000500000000000000" pitchFamily="2" charset="-52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27" name="Подзаголовок" descr="Подзаголовок">
            <a:extLst>
              <a:ext uri="{FF2B5EF4-FFF2-40B4-BE49-F238E27FC236}">
                <a16:creationId xmlns:a16="http://schemas.microsoft.com/office/drawing/2014/main" xmlns="" id="{D1F13F0F-6E92-474B-B9DC-AC03A2036CB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35360" y="1053108"/>
            <a:ext cx="11521280" cy="431800"/>
          </a:xfrm>
        </p:spPr>
        <p:txBody>
          <a:bodyPr anchor="ctr">
            <a:noAutofit/>
          </a:bodyPr>
          <a:lstStyle>
            <a:lvl1pPr marL="0" indent="0">
              <a:buNone/>
              <a:defRPr sz="1800" b="1">
                <a:solidFill>
                  <a:srgbClr val="1C2D38"/>
                </a:solidFill>
                <a:latin typeface="Montserrat" panose="00000500000000000000" pitchFamily="2" charset="-52"/>
              </a:defRPr>
            </a:lvl1pPr>
            <a:lvl2pPr>
              <a:defRPr sz="2000">
                <a:solidFill>
                  <a:srgbClr val="1C2D38"/>
                </a:solidFill>
              </a:defRPr>
            </a:lvl2pPr>
            <a:lvl3pPr>
              <a:defRPr sz="2000">
                <a:solidFill>
                  <a:srgbClr val="1C2D38"/>
                </a:solidFill>
              </a:defRPr>
            </a:lvl3pPr>
            <a:lvl4pPr>
              <a:defRPr sz="2000">
                <a:solidFill>
                  <a:srgbClr val="1C2D38"/>
                </a:solidFill>
              </a:defRPr>
            </a:lvl4pPr>
            <a:lvl5pPr>
              <a:defRPr sz="2000">
                <a:solidFill>
                  <a:srgbClr val="1C2D38"/>
                </a:solidFill>
              </a:defRPr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29" name="Название презентации" descr="название презентации">
            <a:extLst>
              <a:ext uri="{FF2B5EF4-FFF2-40B4-BE49-F238E27FC236}">
                <a16:creationId xmlns:a16="http://schemas.microsoft.com/office/drawing/2014/main" xmlns="" id="{15544E8E-278C-4479-90A6-7CCF23A8820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58350" y="6438293"/>
            <a:ext cx="5675300" cy="404788"/>
          </a:xfrm>
          <a:noFill/>
        </p:spPr>
        <p:txBody>
          <a:bodyPr anchor="ctr">
            <a:noAutofit/>
          </a:bodyPr>
          <a:lstStyle>
            <a:lvl1pPr marL="0" indent="0" algn="ctr">
              <a:buNone/>
              <a:defRPr sz="1000">
                <a:solidFill>
                  <a:srgbClr val="1C2D38"/>
                </a:solidFill>
                <a:latin typeface="PermianSlabSerifTypeface" panose="02000000000000000000" pitchFamily="50" charset="0"/>
              </a:defRPr>
            </a:lvl1pPr>
            <a:lvl2pPr>
              <a:defRPr sz="1000">
                <a:solidFill>
                  <a:srgbClr val="FFFFFF"/>
                </a:solidFill>
                <a:latin typeface="PermianSerifTypeface" panose="02000000000000000000" pitchFamily="50" charset="0"/>
              </a:defRPr>
            </a:lvl2pPr>
            <a:lvl3pPr>
              <a:defRPr sz="1000">
                <a:solidFill>
                  <a:srgbClr val="FFFFFF"/>
                </a:solidFill>
                <a:latin typeface="PermianSerifTypeface" panose="02000000000000000000" pitchFamily="50" charset="0"/>
              </a:defRPr>
            </a:lvl3pPr>
            <a:lvl4pPr>
              <a:defRPr sz="1000">
                <a:solidFill>
                  <a:srgbClr val="FFFFFF"/>
                </a:solidFill>
                <a:latin typeface="PermianSerifTypeface" panose="02000000000000000000" pitchFamily="50" charset="0"/>
              </a:defRPr>
            </a:lvl4pPr>
            <a:lvl5pPr>
              <a:defRPr sz="1000">
                <a:solidFill>
                  <a:srgbClr val="FFFFFF"/>
                </a:solidFill>
                <a:latin typeface="PermianSerifTypeface" panose="02000000000000000000" pitchFamily="50" charset="0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</p:spTree>
    <p:extLst>
      <p:ext uri="{BB962C8B-B14F-4D97-AF65-F5344CB8AC3E}">
        <p14:creationId xmlns:p14="http://schemas.microsoft.com/office/powerpoint/2010/main" val="4121865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FE50-DDE7-4B59-8A2E-7C0931E1871C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26E0E-EEBF-440F-8334-A1C9EE5F28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918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FE50-DDE7-4B59-8A2E-7C0931E1871C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26E0E-EEBF-440F-8334-A1C9EE5F28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363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FE50-DDE7-4B59-8A2E-7C0931E1871C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26E0E-EEBF-440F-8334-A1C9EE5F28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1067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FE50-DDE7-4B59-8A2E-7C0931E1871C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26E0E-EEBF-440F-8334-A1C9EE5F28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071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FE50-DDE7-4B59-8A2E-7C0931E1871C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26E0E-EEBF-440F-8334-A1C9EE5F28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1017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FE50-DDE7-4B59-8A2E-7C0931E1871C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26E0E-EEBF-440F-8334-A1C9EE5F28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8885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FE50-DDE7-4B59-8A2E-7C0931E1871C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26E0E-EEBF-440F-8334-A1C9EE5F28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4590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FE50-DDE7-4B59-8A2E-7C0931E1871C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26E0E-EEBF-440F-8334-A1C9EE5F28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878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6FE50-DDE7-4B59-8A2E-7C0931E1871C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26E0E-EEBF-440F-8334-A1C9EE5F28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711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s://www.naidy.com/upload/iblock/57a/vosklitsatelnyy-znak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634" y="4144140"/>
            <a:ext cx="640583" cy="528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/>
              <a:t>О результатах деятельности в 2022 г.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EF0B635B-291B-4AB7-8D7A-F54B14BFFC02}"/>
              </a:ext>
            </a:extLst>
          </p:cNvPr>
          <p:cNvSpPr txBox="1"/>
          <p:nvPr/>
        </p:nvSpPr>
        <p:spPr>
          <a:xfrm>
            <a:off x="205494" y="810189"/>
            <a:ext cx="117810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203864"/>
                </a:solidFill>
                <a:latin typeface="Raleway" panose="020B0503030101060003" pitchFamily="34" charset="-52"/>
                <a:cs typeface="Arial" panose="020B0604020202020204" pitchFamily="34" charset="0"/>
              </a:rPr>
              <a:t>Приказ Министерства просвещения Российской Федерации </a:t>
            </a:r>
            <a:r>
              <a:rPr lang="ru-RU" b="1" dirty="0" smtClean="0">
                <a:solidFill>
                  <a:srgbClr val="203864"/>
                </a:solidFill>
                <a:latin typeface="Raleway" panose="020B0503030101060003" pitchFamily="34" charset="-52"/>
                <a:cs typeface="Arial" panose="020B0604020202020204" pitchFamily="34" charset="0"/>
              </a:rPr>
              <a:t>№</a:t>
            </a:r>
            <a:r>
              <a:rPr lang="ru-RU" b="1" dirty="0">
                <a:solidFill>
                  <a:srgbClr val="203864"/>
                </a:solidFill>
                <a:latin typeface="Raleway" panose="020B0503030101060003" pitchFamily="34" charset="-52"/>
                <a:cs typeface="Arial" panose="020B0604020202020204" pitchFamily="34" charset="0"/>
              </a:rPr>
              <a:t>732 от 12 августа </a:t>
            </a:r>
            <a:r>
              <a:rPr lang="ru-RU" b="1" dirty="0" smtClean="0">
                <a:solidFill>
                  <a:srgbClr val="203864"/>
                </a:solidFill>
                <a:latin typeface="Raleway" panose="020B0503030101060003" pitchFamily="34" charset="-52"/>
                <a:cs typeface="Arial" panose="020B0604020202020204" pitchFamily="34" charset="0"/>
              </a:rPr>
              <a:t>2022 г.</a:t>
            </a:r>
            <a:br>
              <a:rPr lang="ru-RU" b="1" dirty="0" smtClean="0">
                <a:solidFill>
                  <a:srgbClr val="203864"/>
                </a:solidFill>
                <a:latin typeface="Raleway" panose="020B0503030101060003" pitchFamily="34" charset="-52"/>
                <a:cs typeface="Arial" panose="020B0604020202020204" pitchFamily="34" charset="0"/>
              </a:rPr>
            </a:br>
            <a:r>
              <a:rPr lang="ru-RU" dirty="0" smtClean="0">
                <a:latin typeface="Raleway" pitchFamily="2" charset="0"/>
                <a:cs typeface="Arial" panose="020B0604020202020204" pitchFamily="34" charset="0"/>
              </a:rPr>
              <a:t>«О </a:t>
            </a:r>
            <a:r>
              <a:rPr lang="ru-RU" dirty="0">
                <a:latin typeface="Raleway" pitchFamily="2" charset="0"/>
                <a:cs typeface="Arial" panose="020B0604020202020204" pitchFamily="34" charset="0"/>
              </a:rPr>
              <a:t>внесении изменений в федеральный </a:t>
            </a:r>
            <a:r>
              <a:rPr lang="ru-RU" dirty="0" smtClean="0">
                <a:latin typeface="Raleway" pitchFamily="2" charset="0"/>
                <a:cs typeface="Arial" panose="020B0604020202020204" pitchFamily="34" charset="0"/>
              </a:rPr>
              <a:t>государственный </a:t>
            </a:r>
            <a:r>
              <a:rPr lang="ru-RU" dirty="0">
                <a:latin typeface="Raleway" pitchFamily="2" charset="0"/>
                <a:cs typeface="Arial" panose="020B0604020202020204" pitchFamily="34" charset="0"/>
              </a:rPr>
              <a:t>образовательный стандарт среднего общего образования, </a:t>
            </a:r>
            <a:r>
              <a:rPr lang="ru-RU" dirty="0" smtClean="0">
                <a:latin typeface="Raleway" pitchFamily="2" charset="0"/>
                <a:cs typeface="Arial" panose="020B0604020202020204" pitchFamily="34" charset="0"/>
              </a:rPr>
              <a:t>утвержденный </a:t>
            </a:r>
            <a:r>
              <a:rPr lang="ru-RU" dirty="0">
                <a:latin typeface="Raleway" pitchFamily="2" charset="0"/>
                <a:cs typeface="Arial" panose="020B0604020202020204" pitchFamily="34" charset="0"/>
              </a:rPr>
              <a:t>приказом Министерства образования и науки Российской Федерации </a:t>
            </a:r>
            <a:r>
              <a:rPr lang="ru-RU" dirty="0" smtClean="0">
                <a:latin typeface="Raleway" pitchFamily="2" charset="0"/>
                <a:cs typeface="Arial" panose="020B0604020202020204" pitchFamily="34" charset="0"/>
              </a:rPr>
              <a:t/>
            </a:r>
            <a:br>
              <a:rPr lang="ru-RU" dirty="0" smtClean="0">
                <a:latin typeface="Raleway" pitchFamily="2" charset="0"/>
                <a:cs typeface="Arial" panose="020B0604020202020204" pitchFamily="34" charset="0"/>
              </a:rPr>
            </a:br>
            <a:r>
              <a:rPr lang="ru-RU" dirty="0" smtClean="0">
                <a:latin typeface="Raleway" pitchFamily="2" charset="0"/>
                <a:cs typeface="Arial" panose="020B0604020202020204" pitchFamily="34" charset="0"/>
              </a:rPr>
              <a:t> от </a:t>
            </a:r>
            <a:r>
              <a:rPr lang="ru-RU" dirty="0">
                <a:latin typeface="Raleway" pitchFamily="2" charset="0"/>
                <a:cs typeface="Arial" panose="020B0604020202020204" pitchFamily="34" charset="0"/>
              </a:rPr>
              <a:t>17 мая 2012 г. №413</a:t>
            </a:r>
            <a:r>
              <a:rPr lang="ru-RU" dirty="0" smtClean="0">
                <a:latin typeface="Raleway" pitchFamily="2" charset="0"/>
                <a:cs typeface="Arial" panose="020B0604020202020204" pitchFamily="34" charset="0"/>
              </a:rPr>
              <a:t>»</a:t>
            </a:r>
            <a:endParaRPr lang="ru-RU" dirty="0">
              <a:latin typeface="Raleway" pitchFamily="2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: скругленные углы 9">
            <a:extLst>
              <a:ext uri="{FF2B5EF4-FFF2-40B4-BE49-F238E27FC236}">
                <a16:creationId xmlns:a16="http://schemas.microsoft.com/office/drawing/2014/main" xmlns="" id="{E1E6E0AE-6E27-8CAC-7D1D-60138D825B0F}"/>
              </a:ext>
            </a:extLst>
          </p:cNvPr>
          <p:cNvSpPr/>
          <p:nvPr/>
        </p:nvSpPr>
        <p:spPr>
          <a:xfrm>
            <a:off x="2075939" y="2974600"/>
            <a:ext cx="6280329" cy="68549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 panose="00000500000000000000" pitchFamily="2" charset="-52"/>
              </a:rPr>
              <a:t>https://firpo.ru/activities/projects/p_12.html</a:t>
            </a:r>
            <a:endParaRPr lang="ru-RU" sz="2000" b="1" dirty="0">
              <a:ln w="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tserrat" panose="00000500000000000000" pitchFamily="2" charset="-52"/>
            </a:endParaRPr>
          </a:p>
        </p:txBody>
      </p:sp>
      <p:sp>
        <p:nvSpPr>
          <p:cNvPr id="18" name="Прямоугольник: скругленные углы 1">
            <a:extLst>
              <a:ext uri="{FF2B5EF4-FFF2-40B4-BE49-F238E27FC236}">
                <a16:creationId xmlns:a16="http://schemas.microsoft.com/office/drawing/2014/main" xmlns="" id="{C5FF9DB6-8533-CBCF-1A1A-C700690482C5}"/>
              </a:ext>
            </a:extLst>
          </p:cNvPr>
          <p:cNvSpPr/>
          <p:nvPr/>
        </p:nvSpPr>
        <p:spPr>
          <a:xfrm>
            <a:off x="826168" y="2121719"/>
            <a:ext cx="8779873" cy="78516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 panose="00000500000000000000" pitchFamily="2" charset="-52"/>
              </a:rPr>
              <a:t>МЕТОДИКИ ПРЕПОДАВАНИЯ </a:t>
            </a:r>
            <a:r>
              <a:rPr lang="ru-RU" sz="1600" b="1" dirty="0" smtClean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 panose="00000500000000000000" pitchFamily="2" charset="-52"/>
              </a:rPr>
              <a:t>И ПРИМЕРНЫЕ </a:t>
            </a:r>
            <a:r>
              <a:rPr lang="ru-RU" sz="1600" b="1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 panose="00000500000000000000" pitchFamily="2" charset="-52"/>
              </a:rPr>
              <a:t>РАБОЧИЕ ПРОГРАММЫ </a:t>
            </a:r>
          </a:p>
          <a:p>
            <a:pPr algn="ctr"/>
            <a:r>
              <a:rPr lang="ru-RU" sz="1600" b="1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 panose="00000500000000000000" pitchFamily="2" charset="-52"/>
              </a:rPr>
              <a:t>АКТУАЛИЗИРОВАНЫ С УЧЁТОМ ПРИКАЗА</a:t>
            </a: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xmlns="" id="{9991B596-DD58-9615-49DC-50199756F66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9104" t="19292" r="27351" b="47257"/>
          <a:stretch/>
        </p:blipFill>
        <p:spPr>
          <a:xfrm>
            <a:off x="2414175" y="3850271"/>
            <a:ext cx="5603855" cy="234170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/>
          </a:bodyPr>
          <a:lstStyle/>
          <a:p>
            <a:r>
              <a:rPr lang="ru-RU" sz="1800" b="1" dirty="0" smtClean="0"/>
              <a:t>Внедрение методики преподавания общеобразовательных дисциплин с учетом профессиональной направленности программ СПО, реализуемых на базе основного общего образования</a:t>
            </a:r>
            <a:endParaRPr lang="ru-RU" sz="1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9314502" y="4143958"/>
            <a:ext cx="2542138" cy="1754326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rgbClr val="C00000"/>
                </a:solidFill>
                <a:latin typeface="Montserrat" panose="00000500000000000000" pitchFamily="2" charset="-52"/>
              </a:rPr>
              <a:t>д</a:t>
            </a:r>
            <a:r>
              <a:rPr lang="ru-RU" sz="1200" b="1" dirty="0" smtClean="0">
                <a:solidFill>
                  <a:srgbClr val="C00000"/>
                </a:solidFill>
                <a:latin typeface="Montserrat" panose="00000500000000000000" pitchFamily="2" charset="-52"/>
              </a:rPr>
              <a:t>о </a:t>
            </a:r>
            <a:r>
              <a:rPr lang="ru-RU" sz="1200" b="1" dirty="0">
                <a:solidFill>
                  <a:srgbClr val="C00000"/>
                </a:solidFill>
                <a:latin typeface="Montserrat" panose="00000500000000000000" pitchFamily="2" charset="-52"/>
              </a:rPr>
              <a:t>01 сентября 2023 года </a:t>
            </a:r>
            <a:r>
              <a:rPr lang="ru-RU" sz="1200" dirty="0">
                <a:latin typeface="Montserrat" panose="00000500000000000000" pitchFamily="2" charset="-52"/>
              </a:rPr>
              <a:t>всем ПОО необходимо привести учебные планы </a:t>
            </a:r>
            <a:r>
              <a:rPr lang="ru-RU" sz="1200" dirty="0" smtClean="0">
                <a:latin typeface="Montserrat" panose="00000500000000000000" pitchFamily="2" charset="-52"/>
              </a:rPr>
              <a:t/>
            </a:r>
            <a:br>
              <a:rPr lang="ru-RU" sz="1200" dirty="0" smtClean="0">
                <a:latin typeface="Montserrat" panose="00000500000000000000" pitchFamily="2" charset="-52"/>
              </a:rPr>
            </a:br>
            <a:r>
              <a:rPr lang="ru-RU" sz="1200" dirty="0" smtClean="0">
                <a:latin typeface="Montserrat" panose="00000500000000000000" pitchFamily="2" charset="-52"/>
              </a:rPr>
              <a:t>в </a:t>
            </a:r>
            <a:r>
              <a:rPr lang="ru-RU" sz="1200" dirty="0">
                <a:latin typeface="Montserrat" panose="00000500000000000000" pitchFamily="2" charset="-52"/>
              </a:rPr>
              <a:t>рамках образовательных программ СПО, реализуемых на базе основного общего образования, в соответствие с утвержденными изменениями ФГОС </a:t>
            </a:r>
            <a:r>
              <a:rPr lang="ru-RU" sz="1200" dirty="0" smtClean="0">
                <a:latin typeface="Montserrat" panose="00000500000000000000" pitchFamily="2" charset="-52"/>
              </a:rPr>
              <a:t>СОО</a:t>
            </a:r>
            <a:endParaRPr lang="ru-RU" sz="1200" dirty="0">
              <a:latin typeface="Montserrat" panose="00000500000000000000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79019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https://www.naidy.com/upload/iblock/57a/vosklitsatelnyy-znak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159" y="5042897"/>
            <a:ext cx="640583" cy="528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614558" y="6438293"/>
            <a:ext cx="2520950" cy="303075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МИНИСТЕРСТВО </a:t>
            </a:r>
            <a:r>
              <a:rPr lang="ru-RU" dirty="0"/>
              <a:t>ОБРАЗОВАНИЯ И НАУКИ ПЕРМСКОГО КРАЯ</a:t>
            </a:r>
          </a:p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>
          <a:xfrm>
            <a:off x="107004" y="49213"/>
            <a:ext cx="12003932" cy="715962"/>
          </a:xfrm>
        </p:spPr>
        <p:txBody>
          <a:bodyPr>
            <a:normAutofit/>
          </a:bodyPr>
          <a:lstStyle/>
          <a:p>
            <a:r>
              <a:rPr lang="ru-RU" sz="1800" b="1" dirty="0" smtClean="0"/>
              <a:t>Внедрение методики преподавания общеобразовательных дисциплин с учетом профессиональной направленности программ СПО, реализуемых на базе основного общего образования</a:t>
            </a:r>
            <a:endParaRPr lang="ru-RU" sz="1800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/>
              <a:t>О результатах деятельности в 2022 г.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1344" y="2501025"/>
            <a:ext cx="567886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40"/>
              </a:lnSpc>
              <a:spcBef>
                <a:spcPts val="300"/>
              </a:spcBef>
              <a:spcAft>
                <a:spcPts val="300"/>
              </a:spcAft>
            </a:pPr>
            <a:r>
              <a:rPr lang="ru-RU" sz="1200" dirty="0" smtClean="0">
                <a:latin typeface="Montserrat" panose="00000500000000000000" pitchFamily="2" charset="-52"/>
              </a:rPr>
              <a:t>Федеральные пилотные площадки:</a:t>
            </a:r>
          </a:p>
          <a:p>
            <a:pPr>
              <a:lnSpc>
                <a:spcPts val="1440"/>
              </a:lnSpc>
              <a:spcBef>
                <a:spcPts val="300"/>
              </a:spcBef>
              <a:spcAft>
                <a:spcPts val="300"/>
              </a:spcAft>
            </a:pPr>
            <a:r>
              <a:rPr lang="ru-RU" sz="1200" dirty="0" smtClean="0">
                <a:latin typeface="Montserrat" panose="00000500000000000000" pitchFamily="2" charset="-52"/>
              </a:rPr>
              <a:t>1. Пермский авиационный техникум им. А.Д. Швецова;</a:t>
            </a:r>
          </a:p>
          <a:p>
            <a:pPr>
              <a:lnSpc>
                <a:spcPts val="1440"/>
              </a:lnSpc>
              <a:spcBef>
                <a:spcPts val="300"/>
              </a:spcBef>
              <a:spcAft>
                <a:spcPts val="300"/>
              </a:spcAft>
            </a:pPr>
            <a:r>
              <a:rPr lang="ru-RU" sz="1200" dirty="0" smtClean="0">
                <a:latin typeface="Montserrat" panose="00000500000000000000" pitchFamily="2" charset="-52"/>
              </a:rPr>
              <a:t>2. Пермский профессионально-педагогический колледж;</a:t>
            </a:r>
          </a:p>
          <a:p>
            <a:pPr>
              <a:lnSpc>
                <a:spcPts val="1440"/>
              </a:lnSpc>
              <a:spcBef>
                <a:spcPts val="300"/>
              </a:spcBef>
              <a:spcAft>
                <a:spcPts val="300"/>
              </a:spcAft>
            </a:pPr>
            <a:r>
              <a:rPr lang="ru-RU" sz="1200" dirty="0" smtClean="0">
                <a:latin typeface="Montserrat" panose="00000500000000000000" pitchFamily="2" charset="-52"/>
              </a:rPr>
              <a:t>3. Пермский строительный колледж;</a:t>
            </a:r>
          </a:p>
          <a:p>
            <a:pPr>
              <a:lnSpc>
                <a:spcPts val="1440"/>
              </a:lnSpc>
              <a:spcBef>
                <a:spcPts val="300"/>
              </a:spcBef>
              <a:spcAft>
                <a:spcPts val="300"/>
              </a:spcAft>
            </a:pPr>
            <a:r>
              <a:rPr lang="ru-RU" sz="1200" dirty="0" smtClean="0">
                <a:latin typeface="Montserrat" panose="00000500000000000000" pitchFamily="2" charset="-52"/>
              </a:rPr>
              <a:t>4. Кудымкарский лесотехнический техникум;</a:t>
            </a:r>
          </a:p>
          <a:p>
            <a:pPr>
              <a:lnSpc>
                <a:spcPts val="1440"/>
              </a:lnSpc>
              <a:spcBef>
                <a:spcPts val="300"/>
              </a:spcBef>
              <a:spcAft>
                <a:spcPts val="300"/>
              </a:spcAft>
            </a:pPr>
            <a:r>
              <a:rPr lang="ru-RU" sz="1200" dirty="0" smtClean="0">
                <a:latin typeface="Montserrat" panose="00000500000000000000" pitchFamily="2" charset="-52"/>
              </a:rPr>
              <a:t>5. Лысьвенский политехнический колледж;</a:t>
            </a:r>
          </a:p>
          <a:p>
            <a:pPr>
              <a:lnSpc>
                <a:spcPts val="1440"/>
              </a:lnSpc>
              <a:spcBef>
                <a:spcPts val="300"/>
              </a:spcBef>
              <a:spcAft>
                <a:spcPts val="300"/>
              </a:spcAft>
            </a:pPr>
            <a:r>
              <a:rPr lang="ru-RU" sz="1200" dirty="0" smtClean="0">
                <a:latin typeface="Montserrat" panose="00000500000000000000" pitchFamily="2" charset="-52"/>
              </a:rPr>
              <a:t>6. Соликамский социально-педагогический колледж </a:t>
            </a:r>
            <a:br>
              <a:rPr lang="ru-RU" sz="1200" dirty="0" smtClean="0">
                <a:latin typeface="Montserrat" panose="00000500000000000000" pitchFamily="2" charset="-52"/>
              </a:rPr>
            </a:br>
            <a:r>
              <a:rPr lang="ru-RU" sz="1200" dirty="0" smtClean="0">
                <a:latin typeface="Montserrat" panose="00000500000000000000" pitchFamily="2" charset="-52"/>
              </a:rPr>
              <a:t>им. А.П. Раменского;</a:t>
            </a:r>
          </a:p>
          <a:p>
            <a:pPr>
              <a:lnSpc>
                <a:spcPts val="1440"/>
              </a:lnSpc>
              <a:spcBef>
                <a:spcPts val="300"/>
              </a:spcBef>
              <a:spcAft>
                <a:spcPts val="300"/>
              </a:spcAft>
            </a:pPr>
            <a:r>
              <a:rPr lang="ru-RU" sz="1200" dirty="0" smtClean="0">
                <a:latin typeface="Montserrat" panose="00000500000000000000" pitchFamily="2" charset="-52"/>
              </a:rPr>
              <a:t>7. Нытвенский многопрофильный техникум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42546" y="2959285"/>
            <a:ext cx="2987980" cy="1220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40"/>
              </a:lnSpc>
              <a:spcBef>
                <a:spcPts val="300"/>
              </a:spcBef>
              <a:spcAft>
                <a:spcPts val="300"/>
              </a:spcAft>
            </a:pPr>
            <a:r>
              <a:rPr lang="ru-RU" sz="1200" dirty="0" smtClean="0">
                <a:latin typeface="Montserrat" panose="00000500000000000000" pitchFamily="2" charset="-52"/>
              </a:rPr>
              <a:t>Разработка учебно-методических </a:t>
            </a:r>
            <a:br>
              <a:rPr lang="ru-RU" sz="1200" dirty="0" smtClean="0">
                <a:latin typeface="Montserrat" panose="00000500000000000000" pitchFamily="2" charset="-52"/>
              </a:rPr>
            </a:br>
            <a:r>
              <a:rPr lang="ru-RU" sz="1200" dirty="0" smtClean="0">
                <a:latin typeface="Montserrat" panose="00000500000000000000" pitchFamily="2" charset="-52"/>
              </a:rPr>
              <a:t>комплексов:</a:t>
            </a:r>
          </a:p>
          <a:p>
            <a:pPr marL="342900" indent="-342900">
              <a:lnSpc>
                <a:spcPts val="1440"/>
              </a:lnSpc>
              <a:spcBef>
                <a:spcPts val="300"/>
              </a:spcBef>
              <a:spcAft>
                <a:spcPts val="300"/>
              </a:spcAft>
              <a:buAutoNum type="arabicPeriod"/>
            </a:pPr>
            <a:r>
              <a:rPr lang="ru-RU" sz="1200" dirty="0" smtClean="0">
                <a:latin typeface="Montserrat" panose="00000500000000000000" pitchFamily="2" charset="-52"/>
              </a:rPr>
              <a:t>Рабочие программы по ОД;</a:t>
            </a:r>
          </a:p>
          <a:p>
            <a:pPr marL="342900" indent="-342900">
              <a:lnSpc>
                <a:spcPts val="1440"/>
              </a:lnSpc>
              <a:spcBef>
                <a:spcPts val="300"/>
              </a:spcBef>
              <a:spcAft>
                <a:spcPts val="300"/>
              </a:spcAft>
              <a:buAutoNum type="arabicPeriod"/>
            </a:pPr>
            <a:r>
              <a:rPr lang="ru-RU" sz="1200" dirty="0" smtClean="0">
                <a:latin typeface="Montserrat" panose="00000500000000000000" pitchFamily="2" charset="-52"/>
              </a:rPr>
              <a:t>Технологические карты;</a:t>
            </a:r>
          </a:p>
          <a:p>
            <a:pPr marL="342900" indent="-342900">
              <a:lnSpc>
                <a:spcPts val="1440"/>
              </a:lnSpc>
              <a:spcBef>
                <a:spcPts val="300"/>
              </a:spcBef>
              <a:spcAft>
                <a:spcPts val="300"/>
              </a:spcAft>
              <a:buAutoNum type="arabicPeriod"/>
            </a:pPr>
            <a:r>
              <a:rPr lang="ru-RU" sz="1200" dirty="0" smtClean="0">
                <a:latin typeface="Montserrat" panose="00000500000000000000" pitchFamily="2" charset="-52"/>
              </a:rPr>
              <a:t>Фонды оценочных средств.</a:t>
            </a:r>
            <a:endParaRPr lang="ru-RU" sz="1200" dirty="0">
              <a:latin typeface="Montserrat" panose="00000500000000000000" pitchFamily="2" charset="-5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299120" y="3116576"/>
            <a:ext cx="22234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Montserrat" panose="00000500000000000000" pitchFamily="2" charset="-52"/>
              </a:rPr>
              <a:t>Конкурс «Лучшие образовательные модели реализации общеобразовательной подготовки»</a:t>
            </a:r>
            <a:endParaRPr lang="ru-RU" sz="1200" dirty="0">
              <a:latin typeface="Montserrat" panose="00000500000000000000" pitchFamily="2" charset="-5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1344" y="845348"/>
            <a:ext cx="97989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  <a:latin typeface="Montserrat" panose="00000500000000000000" pitchFamily="2" charset="-52"/>
              </a:rPr>
              <a:t>Показатель федерального проекта «Современная школа»  </a:t>
            </a:r>
            <a:endParaRPr lang="ru-RU" sz="1600" b="1" dirty="0">
              <a:solidFill>
                <a:srgbClr val="C00000"/>
              </a:solidFill>
              <a:latin typeface="Montserrat" panose="00000500000000000000" pitchFamily="2" charset="-5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1344" y="1299150"/>
            <a:ext cx="12000656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ru-RU" sz="1400" dirty="0" smtClean="0">
                <a:latin typeface="Montserrat" panose="00000500000000000000" pitchFamily="2" charset="-52"/>
              </a:rPr>
              <a:t>Внедрены методики преподавания общеобразовательных дисциплин с учетом профессиональной направленности программ среднего профессионального образования, реализуемых на базе основного общего образования</a:t>
            </a:r>
          </a:p>
          <a:p>
            <a:pPr algn="just">
              <a:spcBef>
                <a:spcPts val="600"/>
              </a:spcBef>
            </a:pPr>
            <a:r>
              <a:rPr lang="ru-RU" sz="1400" b="1" dirty="0" smtClean="0">
                <a:latin typeface="Montserrat" panose="00000500000000000000" pitchFamily="2" charset="-52"/>
              </a:rPr>
              <a:t>Значение показателя на 2022 год – 10 % ПОО</a:t>
            </a:r>
          </a:p>
        </p:txBody>
      </p:sp>
      <p:sp>
        <p:nvSpPr>
          <p:cNvPr id="15" name="Правая фигурная скобка 14"/>
          <p:cNvSpPr/>
          <p:nvPr/>
        </p:nvSpPr>
        <p:spPr>
          <a:xfrm>
            <a:off x="4902623" y="2501024"/>
            <a:ext cx="311285" cy="2246769"/>
          </a:xfrm>
          <a:prstGeom prst="rightBrace">
            <a:avLst/>
          </a:prstGeom>
          <a:ln w="25400" cap="rnd">
            <a:round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625833" y="5021075"/>
            <a:ext cx="78525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Montserrat" panose="00000500000000000000" pitchFamily="2" charset="-52"/>
              </a:rPr>
              <a:t>Целевое значение </a:t>
            </a:r>
            <a:r>
              <a:rPr lang="ru-RU" sz="1600" b="1" dirty="0">
                <a:latin typeface="Montserrat" panose="00000500000000000000" pitchFamily="2" charset="-52"/>
              </a:rPr>
              <a:t>показателя на </a:t>
            </a:r>
            <a:r>
              <a:rPr lang="ru-RU" sz="1600" b="1" dirty="0" smtClean="0">
                <a:latin typeface="Montserrat" panose="00000500000000000000" pitchFamily="2" charset="-52"/>
              </a:rPr>
              <a:t>2023 </a:t>
            </a:r>
            <a:r>
              <a:rPr lang="ru-RU" sz="1600" b="1" dirty="0">
                <a:latin typeface="Montserrat" panose="00000500000000000000" pitchFamily="2" charset="-52"/>
              </a:rPr>
              <a:t>год – </a:t>
            </a:r>
            <a:r>
              <a:rPr lang="ru-RU" sz="1600" b="1" dirty="0" smtClean="0">
                <a:latin typeface="Montserrat" panose="00000500000000000000" pitchFamily="2" charset="-52"/>
              </a:rPr>
              <a:t>50 % ПОО в регионе </a:t>
            </a:r>
            <a:br>
              <a:rPr lang="ru-RU" sz="1600" b="1" dirty="0" smtClean="0">
                <a:latin typeface="Montserrat" panose="00000500000000000000" pitchFamily="2" charset="-52"/>
              </a:rPr>
            </a:br>
            <a:r>
              <a:rPr lang="ru-RU" sz="1600" b="1" dirty="0" smtClean="0">
                <a:latin typeface="Montserrat" panose="00000500000000000000" pitchFamily="2" charset="-52"/>
              </a:rPr>
              <a:t>(100 </a:t>
            </a:r>
            <a:r>
              <a:rPr lang="ru-RU" sz="1600" b="1" dirty="0">
                <a:latin typeface="Montserrat" panose="00000500000000000000" pitchFamily="2" charset="-52"/>
              </a:rPr>
              <a:t>% </a:t>
            </a:r>
            <a:r>
              <a:rPr lang="ru-RU" sz="1600" b="1" dirty="0" smtClean="0">
                <a:latin typeface="Montserrat" panose="00000500000000000000" pitchFamily="2" charset="-52"/>
              </a:rPr>
              <a:t>подведомственных учреждений СПО)</a:t>
            </a:r>
            <a:endParaRPr lang="ru-RU" sz="1600" b="1" dirty="0">
              <a:latin typeface="Montserrat" panose="00000500000000000000" pitchFamily="2" charset="-52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8443609" y="3624408"/>
            <a:ext cx="57393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452450" y="5665124"/>
            <a:ext cx="1073471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 smtClean="0">
                <a:latin typeface="Montserrat" panose="00000500000000000000" pitchFamily="2" charset="-52"/>
              </a:rPr>
              <a:t>ФИРПО:</a:t>
            </a:r>
            <a:r>
              <a:rPr lang="ru-RU" sz="1400" dirty="0" smtClean="0">
                <a:latin typeface="Montserrat" panose="00000500000000000000" pitchFamily="2" charset="-52"/>
              </a:rPr>
              <a:t> 23 января - 17 февраля 2023 г.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 smtClean="0">
                <a:latin typeface="Montserrat" panose="00000500000000000000" pitchFamily="2" charset="-52"/>
              </a:rPr>
              <a:t>- «Методические недели общеобразовательных дисциплин СПО», проведение семинаров (ежемесячно);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 smtClean="0">
                <a:latin typeface="Montserrat" panose="00000500000000000000" pitchFamily="2" charset="-52"/>
              </a:rPr>
              <a:t>МОН ПК: </a:t>
            </a:r>
            <a:r>
              <a:rPr lang="ru-RU" sz="1400" dirty="0" smtClean="0">
                <a:latin typeface="Montserrat" panose="00000500000000000000" pitchFamily="2" charset="-52"/>
              </a:rPr>
              <a:t>создание рабочей группы</a:t>
            </a:r>
            <a:r>
              <a:rPr lang="ru-RU" sz="1400" dirty="0">
                <a:latin typeface="Montserrat" panose="00000500000000000000" pitchFamily="2" charset="-52"/>
              </a:rPr>
              <a:t>; проведение семинаров (ежемесячно</a:t>
            </a:r>
            <a:r>
              <a:rPr lang="ru-RU" sz="1400" dirty="0" smtClean="0">
                <a:latin typeface="Montserrat" panose="00000500000000000000" pitchFamily="2" charset="-52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95497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233</Words>
  <Application>Microsoft Office PowerPoint</Application>
  <PresentationFormat>Широкоэкранный</PresentationFormat>
  <Paragraphs>32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Montserrat</vt:lpstr>
      <vt:lpstr>PermianSerifTypeface</vt:lpstr>
      <vt:lpstr>PermianSlabSerifTypeface</vt:lpstr>
      <vt:lpstr>Raleway</vt:lpstr>
      <vt:lpstr>Times New Roman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Голдобина Мария Александровна</dc:creator>
  <cp:lastModifiedBy>Цуканова Арина Леонидовна</cp:lastModifiedBy>
  <cp:revision>8</cp:revision>
  <dcterms:created xsi:type="dcterms:W3CDTF">2023-01-13T11:01:22Z</dcterms:created>
  <dcterms:modified xsi:type="dcterms:W3CDTF">2023-02-28T06:05:38Z</dcterms:modified>
</cp:coreProperties>
</file>